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notesSlides/notesSlide19.xml" ContentType="application/vnd.openxmlformats-officedocument.presentationml.notesSlide+xml"/>
  <Override PartName="/ppt/tags/tag28.xml" ContentType="application/vnd.openxmlformats-officedocument.presentationml.tags+xml"/>
  <Override PartName="/ppt/notesSlides/notesSlide20.xml" ContentType="application/vnd.openxmlformats-officedocument.presentationml.notesSlide+xml"/>
  <Override PartName="/ppt/tags/tag29.xml" ContentType="application/vnd.openxmlformats-officedocument.presentationml.tags+xml"/>
  <Override PartName="/ppt/notesSlides/notesSlide2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2.xml" ContentType="application/vnd.openxmlformats-officedocument.presentationml.notesSlide+xml"/>
  <Override PartName="/ppt/tags/tag39.xml" ContentType="application/vnd.openxmlformats-officedocument.presentationml.tags+xml"/>
  <Override PartName="/ppt/notesSlides/notesSlide23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09" r:id="rId2"/>
    <p:sldId id="410" r:id="rId3"/>
    <p:sldId id="411" r:id="rId4"/>
    <p:sldId id="412" r:id="rId5"/>
    <p:sldId id="415" r:id="rId6"/>
    <p:sldId id="416" r:id="rId7"/>
    <p:sldId id="417" r:id="rId8"/>
    <p:sldId id="449" r:id="rId9"/>
    <p:sldId id="450" r:id="rId10"/>
    <p:sldId id="459" r:id="rId11"/>
    <p:sldId id="451" r:id="rId12"/>
    <p:sldId id="452" r:id="rId13"/>
    <p:sldId id="454" r:id="rId14"/>
    <p:sldId id="455" r:id="rId15"/>
    <p:sldId id="453" r:id="rId16"/>
    <p:sldId id="456" r:id="rId17"/>
    <p:sldId id="457" r:id="rId18"/>
    <p:sldId id="458" r:id="rId19"/>
    <p:sldId id="461" r:id="rId20"/>
    <p:sldId id="460" r:id="rId21"/>
    <p:sldId id="462" r:id="rId22"/>
    <p:sldId id="463" r:id="rId23"/>
    <p:sldId id="464" r:id="rId24"/>
    <p:sldId id="465" r:id="rId25"/>
    <p:sldId id="466" r:id="rId26"/>
    <p:sldId id="467" r:id="rId27"/>
    <p:sldId id="468" r:id="rId28"/>
    <p:sldId id="419" r:id="rId29"/>
    <p:sldId id="421" r:id="rId30"/>
    <p:sldId id="469" r:id="rId31"/>
    <p:sldId id="470" r:id="rId32"/>
    <p:sldId id="471" r:id="rId33"/>
    <p:sldId id="472" r:id="rId34"/>
    <p:sldId id="473" r:id="rId35"/>
    <p:sldId id="474" r:id="rId36"/>
    <p:sldId id="427" r:id="rId37"/>
    <p:sldId id="428" r:id="rId38"/>
    <p:sldId id="432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0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2024/4/17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95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07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1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897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12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128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425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67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633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1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594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930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40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01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9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88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5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75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841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41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4" Type="http://schemas.openxmlformats.org/officeDocument/2006/relationships/hyperlink" Target="https://blog.naver.com/kmo_blo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6.svg"/><Relationship Id="rId5" Type="http://schemas.openxmlformats.org/officeDocument/2006/relationships/image" Target="../media/image8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35" y="635"/>
            <a:ext cx="12192000" cy="6915150"/>
            <a:chOff x="635" y="635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635" y="635"/>
              <a:ext cx="12192000" cy="6915150"/>
              <a:chOff x="1" y="1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6" y="-4154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ko-KR" altLang="en-US" sz="5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여정모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자바를 활용한 콘솔 프로그램 만들기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펫 상품 판매 사이트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객체지향 프로그래밍 수업 평가</a:t>
                </a:r>
                <a:endParaRPr lang="zh-CN" sz="1600" b="1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0267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>
                  <a:solidFill>
                    <a:srgbClr val="000000"/>
                  </a:solidFill>
                  <a:latin typeface="NanumGothic"/>
                </a:rPr>
                <a:t>4/8~4/16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87451" y="756285"/>
            <a:ext cx="12095075" cy="5807079"/>
            <a:chOff x="487451" y="756285"/>
            <a:chExt cx="12095075" cy="5807079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974964" cy="5062855"/>
              <a:chOff x="7256" y="1191"/>
              <a:chExt cx="12559" cy="797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/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DTO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226" y="4190"/>
                <a:ext cx="10589" cy="497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Data Transfer Object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의 약자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계층 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(Controller, Model, View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데이터 교환을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위한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Java Bean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을 의미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451" y="2327910"/>
              <a:ext cx="5206767" cy="423545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0921839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23625" y="756285"/>
            <a:ext cx="12058901" cy="5428615"/>
            <a:chOff x="523625" y="756285"/>
            <a:chExt cx="12058901" cy="542861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974964" cy="5428615"/>
              <a:chOff x="7256" y="1191"/>
              <a:chExt cx="12559" cy="854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/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Controller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226" y="4190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데이터와 사용자 인터페이스 요소들을 잇는 다리 역할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기능 실행 만을 담당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625" y="2327910"/>
              <a:ext cx="5097416" cy="369887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43971448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0209" y="756285"/>
            <a:ext cx="12109132" cy="5431155"/>
            <a:chOff x="390209" y="756285"/>
            <a:chExt cx="12109132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/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View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사용자 인터페이스 요소들을 나타냄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즉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사용자가 직접적으로 볼 수 있는 메뉴들을 관리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기본적으로 메인 화면에 나오는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MainView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와 그 하위 서브메뉴들이 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209" y="2386445"/>
              <a:ext cx="5343525" cy="3581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11856955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0209" y="756285"/>
            <a:ext cx="12109132" cy="5431155"/>
            <a:chOff x="390209" y="756285"/>
            <a:chExt cx="12109132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/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View -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MainView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메뉴 종류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메인 메뉴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관리자 메뉴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메뉴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회원가입메뉴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마이 페이지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장바구니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카테고리 메뉴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-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카테고리 하위 메뉴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209" y="2386445"/>
              <a:ext cx="5343525" cy="3581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0203467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0209" y="756285"/>
            <a:ext cx="12109132" cy="5431155"/>
            <a:chOff x="390209" y="756285"/>
            <a:chExt cx="12109132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/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View -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MainView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메뉴 종류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메뉴 마다 새로운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View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클래스를 만듦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-&gt;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모든 메뉴를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MainView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에서 관리하는 것이 아닌 각각의 클래스를 이용하므로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유지보수 편리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209" y="2386445"/>
              <a:ext cx="5343525" cy="3581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69709405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4279" y="756285"/>
            <a:ext cx="12185062" cy="5431155"/>
            <a:chOff x="314279" y="756285"/>
            <a:chExt cx="12185062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View - </a:t>
                </a:r>
                <a:r>
                  <a:rPr lang="en-US" altLang="ko-KR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MainView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기능을 추가하여 로그인 상황마다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메인 메뉴가 다르게 나오는 기능 추가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279" y="2327910"/>
              <a:ext cx="2594659" cy="157335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2123" y="2327910"/>
              <a:ext cx="2730026" cy="157335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279" y="4082416"/>
              <a:ext cx="2599905" cy="15120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31187261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43675" y="756285"/>
            <a:ext cx="11955666" cy="5431155"/>
            <a:chOff x="543675" y="756285"/>
            <a:chExt cx="11955666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View -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AdminView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관리자 페이지를 관리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관리자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 로그인시 관리자 메뉴가 보임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관리자는 상품을 추가하거나 수정 및 삭제가 가능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하위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View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클래스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CreateView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 추가 메뉴를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담당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UpdateView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수정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메뉴를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담당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DeleteView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삭제 메뉴를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담당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675" y="2327910"/>
              <a:ext cx="5190059" cy="317667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62494350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9388" y="756285"/>
            <a:ext cx="12059953" cy="5431155"/>
            <a:chOff x="439388" y="756285"/>
            <a:chExt cx="12059953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View </a:t>
                </a:r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–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CategoryView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 페이지를 보여줌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카테고리 하위 메뉴로 들어가면 파일 내에 저장된 상품들이 나열된다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88" y="2327910"/>
              <a:ext cx="5335939" cy="320005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1336957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30488" y="756285"/>
            <a:ext cx="11468853" cy="5431155"/>
            <a:chOff x="1030488" y="756285"/>
            <a:chExt cx="11468853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Controller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가 기능 실행이면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Model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은 기능 구현을 담당한다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488" y="2327910"/>
              <a:ext cx="4239038" cy="32416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73246698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1889" y="756285"/>
            <a:ext cx="12177452" cy="5643329"/>
            <a:chOff x="321889" y="756285"/>
            <a:chExt cx="12177452" cy="5643329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 -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BuyService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사용자가 상품을 구매하는 기능을 구현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상품을 바로 구매 할 지 장바구니에 담을 지 정해준다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889" y="2075411"/>
              <a:ext cx="5411845" cy="432420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7816747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목차</a:t>
                </a:r>
                <a:endParaRPr lang="zh-CN" altLang="en-US" sz="660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8181" cy="1192"/>
              <a:chOff x="8286" y="1534"/>
              <a:chExt cx="8181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자바를 활용하여 상품 판매 사이트 기능 구현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O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MVC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패턴과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CRUD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및 사용한 코드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02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8401" y="7399"/>
              <a:ext cx="8181" cy="1192"/>
              <a:chOff x="8286" y="1534"/>
              <a:chExt cx="8181" cy="1192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40" name="菱形 39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43" name="菱形 42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9748" y="1630"/>
                <a:ext cx="3548" cy="6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앞으로의 작업 계획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아쉬웠던 부분이나 좀 더 공부하고 싶었던 부분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04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1889" y="756285"/>
            <a:ext cx="12177452" cy="5643329"/>
            <a:chOff x="321889" y="756285"/>
            <a:chExt cx="12177452" cy="5643329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 –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CartService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바로 구매하지않은 상품들을 모아서 보여주고 한번에 구매할 수 있는 기능 구현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CartService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같은 경우에는 따로 파일로 저장되지 않고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ArrayList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에 저장되므로 앱을 다시 실행 시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장바구니가 초기화 된다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889" y="2075411"/>
              <a:ext cx="5411845" cy="432420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88081935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92092" y="756285"/>
            <a:ext cx="12207249" cy="5431155"/>
            <a:chOff x="292092" y="756285"/>
            <a:chExt cx="12207249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 –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CreateService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관리자 페이지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 추가 메뉴에서 상품 추가 기능 구현을 담당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상품명과 가격을 입력하면 파일에 저장된다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092" y="2327910"/>
              <a:ext cx="5400061" cy="365725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03288092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52511" y="756285"/>
            <a:ext cx="12146830" cy="5431155"/>
            <a:chOff x="352511" y="756285"/>
            <a:chExt cx="12146830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 –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DeleteService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관리자 페이지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 삭제 메뉴에서 상품 삭제 기능 구현을 담당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카테고리에서 상품 번호를 입력하면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파일 내의 상품을 삭제하고 저장한다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11" y="2327910"/>
              <a:ext cx="5279223" cy="385390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00104898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99084" y="756285"/>
            <a:ext cx="12000257" cy="5431155"/>
            <a:chOff x="499084" y="756285"/>
            <a:chExt cx="12000257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 –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UpdateService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관리자 페이지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 수정 메뉴에서 상품 수정 기능 구현을 담당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카테고리에서 상품 번호를 입력하면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상품명과 가격을 수정할 수 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수정 뒤 파일 내에 저장된다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84" y="2327910"/>
              <a:ext cx="5151195" cy="352384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7991092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27526" y="756285"/>
            <a:ext cx="12071815" cy="5535410"/>
            <a:chOff x="427526" y="756285"/>
            <a:chExt cx="12071815" cy="5535410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 –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LoginService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페이지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에 관련된 모든 기능을 구현한다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파일 내에 저장되어 있는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와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PW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스캔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파일 내에 저장되어 있는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스캔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중복 체크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및 추가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비밀번호 변경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현재 로그인 되어있는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의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PW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변경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회원탈퇴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현재 로그인 되어있는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와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PW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삭제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342900" indent="-34290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AutoNum type="arabicPeriod"/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26" y="2327910"/>
              <a:ext cx="5129194" cy="396378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3137126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2281" y="756285"/>
            <a:ext cx="11907060" cy="5851328"/>
            <a:chOff x="592281" y="756285"/>
            <a:chExt cx="11907060" cy="5851328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9258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 –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ShopService</a:t>
                </a:r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(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intreFace</a:t>
                </a:r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)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다른 클래스를 작성할 때 기본이 되는 틀을 제공하는 추상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81" y="2243017"/>
              <a:ext cx="5052060" cy="436459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86105823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4631" y="756285"/>
            <a:ext cx="12334710" cy="5431155"/>
            <a:chOff x="164631" y="756285"/>
            <a:chExt cx="12334710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9258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 –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ShopRepoFile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추상 클래스를 구현해주는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각각의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DB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저장 위치를 관리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631" y="2327910"/>
              <a:ext cx="5693881" cy="364487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39833906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08509" y="756285"/>
            <a:ext cx="12090832" cy="5431155"/>
            <a:chOff x="408509" y="756285"/>
            <a:chExt cx="12090832" cy="5431155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891779" cy="5431155"/>
              <a:chOff x="7256" y="1191"/>
              <a:chExt cx="12428" cy="8553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9258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Model(Service) – </a:t>
                </a:r>
                <a:r>
                  <a:rPr lang="en-US" altLang="ko-K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FileReadWrite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095" y="4194"/>
                <a:ext cx="10589" cy="555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각각의 파일을 읽어와서 자바 내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ArrayList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에 저장하는 기능 구현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자바 내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ArrayList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각각의 파일에 저장하는 기능 구현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509" y="2327910"/>
              <a:ext cx="5366818" cy="369009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82327694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R" altLang="en-US" sz="7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</a:t>
                </a:r>
                <a:r>
                  <a:rPr lang="ko-KO" altLang="ko-KO" sz="77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 데 있어서 어려웠던 점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174750" y="680085"/>
            <a:ext cx="9754237" cy="4627880"/>
            <a:chOff x="1850" y="1071"/>
            <a:chExt cx="15361" cy="7288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R" altLang="en-US" sz="3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</a:t>
              </a:r>
              <a:r>
                <a:rPr lang="ko-KO" altLang="ko-KO" sz="3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 </a:t>
              </a:r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경험 요약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占位符 47" descr="D:\千图网\商务风\9P1A4627.jpg9P1A4627"/>
            <p:cNvPicPr>
              <a:picLocks noGrp="1"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" y="3704"/>
              <a:ext cx="6981" cy="4655"/>
            </a:xfrm>
            <a:custGeom>
              <a:avLst/>
              <a:gdLst>
                <a:gd name="connsiteX0" fmla="*/ 3625868 w 4434789"/>
                <a:gd name="connsiteY0" fmla="*/ 2781942 h 3634695"/>
                <a:gd name="connsiteX1" fmla="*/ 4434789 w 4434789"/>
                <a:gd name="connsiteY1" fmla="*/ 2781942 h 3634695"/>
                <a:gd name="connsiteX2" fmla="*/ 4434789 w 4434789"/>
                <a:gd name="connsiteY2" fmla="*/ 3634695 h 3634695"/>
                <a:gd name="connsiteX3" fmla="*/ 3625868 w 4434789"/>
                <a:gd name="connsiteY3" fmla="*/ 3634695 h 3634695"/>
                <a:gd name="connsiteX4" fmla="*/ 2719403 w 4434789"/>
                <a:gd name="connsiteY4" fmla="*/ 2781942 h 3634695"/>
                <a:gd name="connsiteX5" fmla="*/ 3528324 w 4434789"/>
                <a:gd name="connsiteY5" fmla="*/ 2781942 h 3634695"/>
                <a:gd name="connsiteX6" fmla="*/ 3528324 w 4434789"/>
                <a:gd name="connsiteY6" fmla="*/ 3634695 h 3634695"/>
                <a:gd name="connsiteX7" fmla="*/ 2719403 w 4434789"/>
                <a:gd name="connsiteY7" fmla="*/ 3634695 h 3634695"/>
                <a:gd name="connsiteX8" fmla="*/ 1812935 w 4434789"/>
                <a:gd name="connsiteY8" fmla="*/ 2781942 h 3634695"/>
                <a:gd name="connsiteX9" fmla="*/ 2621856 w 4434789"/>
                <a:gd name="connsiteY9" fmla="*/ 2781942 h 3634695"/>
                <a:gd name="connsiteX10" fmla="*/ 2621856 w 4434789"/>
                <a:gd name="connsiteY10" fmla="*/ 3634695 h 3634695"/>
                <a:gd name="connsiteX11" fmla="*/ 1812935 w 4434789"/>
                <a:gd name="connsiteY11" fmla="*/ 3634695 h 3634695"/>
                <a:gd name="connsiteX12" fmla="*/ 2719403 w 4434789"/>
                <a:gd name="connsiteY12" fmla="*/ 1854628 h 3634695"/>
                <a:gd name="connsiteX13" fmla="*/ 3528323 w 4434789"/>
                <a:gd name="connsiteY13" fmla="*/ 1854628 h 3634695"/>
                <a:gd name="connsiteX14" fmla="*/ 3528323 w 4434789"/>
                <a:gd name="connsiteY14" fmla="*/ 2707381 h 3634695"/>
                <a:gd name="connsiteX15" fmla="*/ 2719403 w 4434789"/>
                <a:gd name="connsiteY15" fmla="*/ 2707381 h 3634695"/>
                <a:gd name="connsiteX16" fmla="*/ 1812935 w 4434789"/>
                <a:gd name="connsiteY16" fmla="*/ 1854628 h 3634695"/>
                <a:gd name="connsiteX17" fmla="*/ 2621855 w 4434789"/>
                <a:gd name="connsiteY17" fmla="*/ 1854628 h 3634695"/>
                <a:gd name="connsiteX18" fmla="*/ 2621855 w 4434789"/>
                <a:gd name="connsiteY18" fmla="*/ 2707381 h 3634695"/>
                <a:gd name="connsiteX19" fmla="*/ 1812935 w 4434789"/>
                <a:gd name="connsiteY19" fmla="*/ 2707381 h 3634695"/>
                <a:gd name="connsiteX20" fmla="*/ 906468 w 4434789"/>
                <a:gd name="connsiteY20" fmla="*/ 1854628 h 3634695"/>
                <a:gd name="connsiteX21" fmla="*/ 1715388 w 4434789"/>
                <a:gd name="connsiteY21" fmla="*/ 1854628 h 3634695"/>
                <a:gd name="connsiteX22" fmla="*/ 1715388 w 4434789"/>
                <a:gd name="connsiteY22" fmla="*/ 2707381 h 3634695"/>
                <a:gd name="connsiteX23" fmla="*/ 906468 w 4434789"/>
                <a:gd name="connsiteY23" fmla="*/ 2707381 h 3634695"/>
                <a:gd name="connsiteX24" fmla="*/ 0 w 4434789"/>
                <a:gd name="connsiteY24" fmla="*/ 1854628 h 3634695"/>
                <a:gd name="connsiteX25" fmla="*/ 808920 w 4434789"/>
                <a:gd name="connsiteY25" fmla="*/ 1854628 h 3634695"/>
                <a:gd name="connsiteX26" fmla="*/ 808920 w 4434789"/>
                <a:gd name="connsiteY26" fmla="*/ 2707381 h 3634695"/>
                <a:gd name="connsiteX27" fmla="*/ 0 w 4434789"/>
                <a:gd name="connsiteY27" fmla="*/ 2707381 h 3634695"/>
                <a:gd name="connsiteX28" fmla="*/ 3625868 w 4434789"/>
                <a:gd name="connsiteY28" fmla="*/ 927314 h 3634695"/>
                <a:gd name="connsiteX29" fmla="*/ 4434788 w 4434789"/>
                <a:gd name="connsiteY29" fmla="*/ 927314 h 3634695"/>
                <a:gd name="connsiteX30" fmla="*/ 4434788 w 4434789"/>
                <a:gd name="connsiteY30" fmla="*/ 1780067 h 3634695"/>
                <a:gd name="connsiteX31" fmla="*/ 3625868 w 4434789"/>
                <a:gd name="connsiteY31" fmla="*/ 1780067 h 3634695"/>
                <a:gd name="connsiteX32" fmla="*/ 2719402 w 4434789"/>
                <a:gd name="connsiteY32" fmla="*/ 927314 h 3634695"/>
                <a:gd name="connsiteX33" fmla="*/ 3528322 w 4434789"/>
                <a:gd name="connsiteY33" fmla="*/ 927314 h 3634695"/>
                <a:gd name="connsiteX34" fmla="*/ 3528322 w 4434789"/>
                <a:gd name="connsiteY34" fmla="*/ 1780067 h 3634695"/>
                <a:gd name="connsiteX35" fmla="*/ 2719402 w 4434789"/>
                <a:gd name="connsiteY35" fmla="*/ 1780067 h 3634695"/>
                <a:gd name="connsiteX36" fmla="*/ 1812934 w 4434789"/>
                <a:gd name="connsiteY36" fmla="*/ 927314 h 3634695"/>
                <a:gd name="connsiteX37" fmla="*/ 2621854 w 4434789"/>
                <a:gd name="connsiteY37" fmla="*/ 927314 h 3634695"/>
                <a:gd name="connsiteX38" fmla="*/ 2621854 w 4434789"/>
                <a:gd name="connsiteY38" fmla="*/ 1780067 h 3634695"/>
                <a:gd name="connsiteX39" fmla="*/ 1812934 w 4434789"/>
                <a:gd name="connsiteY39" fmla="*/ 1780067 h 3634695"/>
                <a:gd name="connsiteX40" fmla="*/ 906467 w 4434789"/>
                <a:gd name="connsiteY40" fmla="*/ 927314 h 3634695"/>
                <a:gd name="connsiteX41" fmla="*/ 1715387 w 4434789"/>
                <a:gd name="connsiteY41" fmla="*/ 927314 h 3634695"/>
                <a:gd name="connsiteX42" fmla="*/ 1715387 w 4434789"/>
                <a:gd name="connsiteY42" fmla="*/ 1780067 h 3634695"/>
                <a:gd name="connsiteX43" fmla="*/ 906467 w 4434789"/>
                <a:gd name="connsiteY43" fmla="*/ 1780067 h 3634695"/>
                <a:gd name="connsiteX44" fmla="*/ 1812935 w 4434789"/>
                <a:gd name="connsiteY44" fmla="*/ 0 h 3634695"/>
                <a:gd name="connsiteX45" fmla="*/ 2621855 w 4434789"/>
                <a:gd name="connsiteY45" fmla="*/ 0 h 3634695"/>
                <a:gd name="connsiteX46" fmla="*/ 2621855 w 4434789"/>
                <a:gd name="connsiteY46" fmla="*/ 852753 h 3634695"/>
                <a:gd name="connsiteX47" fmla="*/ 1812935 w 4434789"/>
                <a:gd name="connsiteY47" fmla="*/ 852753 h 3634695"/>
                <a:gd name="connsiteX48" fmla="*/ 906467 w 4434789"/>
                <a:gd name="connsiteY48" fmla="*/ 0 h 3634695"/>
                <a:gd name="connsiteX49" fmla="*/ 1715387 w 4434789"/>
                <a:gd name="connsiteY49" fmla="*/ 0 h 3634695"/>
                <a:gd name="connsiteX50" fmla="*/ 1715387 w 4434789"/>
                <a:gd name="connsiteY50" fmla="*/ 852753 h 3634695"/>
                <a:gd name="connsiteX51" fmla="*/ 906467 w 4434789"/>
                <a:gd name="connsiteY51" fmla="*/ 852753 h 3634695"/>
                <a:gd name="connsiteX52" fmla="*/ 0 w 4434789"/>
                <a:gd name="connsiteY52" fmla="*/ 0 h 3634695"/>
                <a:gd name="connsiteX53" fmla="*/ 808920 w 4434789"/>
                <a:gd name="connsiteY53" fmla="*/ 0 h 3634695"/>
                <a:gd name="connsiteX54" fmla="*/ 808920 w 4434789"/>
                <a:gd name="connsiteY54" fmla="*/ 852753 h 3634695"/>
                <a:gd name="connsiteX55" fmla="*/ 0 w 4434789"/>
                <a:gd name="connsiteY55" fmla="*/ 852753 h 363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434789" h="3634695">
                  <a:moveTo>
                    <a:pt x="3625868" y="2781942"/>
                  </a:moveTo>
                  <a:lnTo>
                    <a:pt x="4434789" y="2781942"/>
                  </a:lnTo>
                  <a:lnTo>
                    <a:pt x="4434789" y="3634695"/>
                  </a:lnTo>
                  <a:lnTo>
                    <a:pt x="3625868" y="3634695"/>
                  </a:lnTo>
                  <a:close/>
                  <a:moveTo>
                    <a:pt x="2719403" y="2781942"/>
                  </a:moveTo>
                  <a:lnTo>
                    <a:pt x="3528324" y="2781942"/>
                  </a:lnTo>
                  <a:lnTo>
                    <a:pt x="3528324" y="3634695"/>
                  </a:lnTo>
                  <a:lnTo>
                    <a:pt x="2719403" y="3634695"/>
                  </a:lnTo>
                  <a:close/>
                  <a:moveTo>
                    <a:pt x="1812935" y="2781942"/>
                  </a:moveTo>
                  <a:lnTo>
                    <a:pt x="2621856" y="2781942"/>
                  </a:lnTo>
                  <a:lnTo>
                    <a:pt x="2621856" y="3634695"/>
                  </a:lnTo>
                  <a:lnTo>
                    <a:pt x="1812935" y="3634695"/>
                  </a:lnTo>
                  <a:close/>
                  <a:moveTo>
                    <a:pt x="2719403" y="1854628"/>
                  </a:moveTo>
                  <a:lnTo>
                    <a:pt x="3528323" y="1854628"/>
                  </a:lnTo>
                  <a:lnTo>
                    <a:pt x="3528323" y="2707381"/>
                  </a:lnTo>
                  <a:lnTo>
                    <a:pt x="2719403" y="2707381"/>
                  </a:lnTo>
                  <a:close/>
                  <a:moveTo>
                    <a:pt x="1812935" y="1854628"/>
                  </a:moveTo>
                  <a:lnTo>
                    <a:pt x="2621855" y="1854628"/>
                  </a:lnTo>
                  <a:lnTo>
                    <a:pt x="2621855" y="2707381"/>
                  </a:lnTo>
                  <a:lnTo>
                    <a:pt x="1812935" y="2707381"/>
                  </a:lnTo>
                  <a:close/>
                  <a:moveTo>
                    <a:pt x="906468" y="1854628"/>
                  </a:moveTo>
                  <a:lnTo>
                    <a:pt x="1715388" y="1854628"/>
                  </a:lnTo>
                  <a:lnTo>
                    <a:pt x="1715388" y="2707381"/>
                  </a:lnTo>
                  <a:lnTo>
                    <a:pt x="906468" y="2707381"/>
                  </a:lnTo>
                  <a:close/>
                  <a:moveTo>
                    <a:pt x="0" y="1854628"/>
                  </a:moveTo>
                  <a:lnTo>
                    <a:pt x="808920" y="1854628"/>
                  </a:lnTo>
                  <a:lnTo>
                    <a:pt x="808920" y="2707381"/>
                  </a:lnTo>
                  <a:lnTo>
                    <a:pt x="0" y="2707381"/>
                  </a:lnTo>
                  <a:close/>
                  <a:moveTo>
                    <a:pt x="3625868" y="927314"/>
                  </a:moveTo>
                  <a:lnTo>
                    <a:pt x="4434788" y="927314"/>
                  </a:lnTo>
                  <a:lnTo>
                    <a:pt x="4434788" y="1780067"/>
                  </a:lnTo>
                  <a:lnTo>
                    <a:pt x="3625868" y="1780067"/>
                  </a:lnTo>
                  <a:close/>
                  <a:moveTo>
                    <a:pt x="2719402" y="927314"/>
                  </a:moveTo>
                  <a:lnTo>
                    <a:pt x="3528322" y="927314"/>
                  </a:lnTo>
                  <a:lnTo>
                    <a:pt x="3528322" y="1780067"/>
                  </a:lnTo>
                  <a:lnTo>
                    <a:pt x="2719402" y="1780067"/>
                  </a:lnTo>
                  <a:close/>
                  <a:moveTo>
                    <a:pt x="1812934" y="927314"/>
                  </a:moveTo>
                  <a:lnTo>
                    <a:pt x="2621854" y="927314"/>
                  </a:lnTo>
                  <a:lnTo>
                    <a:pt x="2621854" y="1780067"/>
                  </a:lnTo>
                  <a:lnTo>
                    <a:pt x="1812934" y="1780067"/>
                  </a:lnTo>
                  <a:close/>
                  <a:moveTo>
                    <a:pt x="906467" y="927314"/>
                  </a:moveTo>
                  <a:lnTo>
                    <a:pt x="1715387" y="927314"/>
                  </a:lnTo>
                  <a:lnTo>
                    <a:pt x="1715387" y="1780067"/>
                  </a:lnTo>
                  <a:lnTo>
                    <a:pt x="906467" y="1780067"/>
                  </a:lnTo>
                  <a:close/>
                  <a:moveTo>
                    <a:pt x="1812935" y="0"/>
                  </a:moveTo>
                  <a:lnTo>
                    <a:pt x="2621855" y="0"/>
                  </a:lnTo>
                  <a:lnTo>
                    <a:pt x="2621855" y="852753"/>
                  </a:lnTo>
                  <a:lnTo>
                    <a:pt x="1812935" y="852753"/>
                  </a:lnTo>
                  <a:close/>
                  <a:moveTo>
                    <a:pt x="906467" y="0"/>
                  </a:moveTo>
                  <a:lnTo>
                    <a:pt x="1715387" y="0"/>
                  </a:lnTo>
                  <a:lnTo>
                    <a:pt x="1715387" y="852753"/>
                  </a:lnTo>
                  <a:lnTo>
                    <a:pt x="906467" y="852753"/>
                  </a:lnTo>
                  <a:close/>
                  <a:moveTo>
                    <a:pt x="0" y="0"/>
                  </a:moveTo>
                  <a:lnTo>
                    <a:pt x="808920" y="0"/>
                  </a:lnTo>
                  <a:lnTo>
                    <a:pt x="808920" y="852753"/>
                  </a:lnTo>
                  <a:lnTo>
                    <a:pt x="0" y="852753"/>
                  </a:lnTo>
                  <a:close/>
                </a:path>
              </a:pathLst>
            </a:custGeom>
          </p:spPr>
        </p:pic>
        <p:sp>
          <p:nvSpPr>
            <p:cNvPr id="17" name="椭圆 16"/>
            <p:cNvSpPr/>
            <p:nvPr/>
          </p:nvSpPr>
          <p:spPr>
            <a:xfrm>
              <a:off x="9807" y="3470"/>
              <a:ext cx="1003" cy="10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765" y="3584"/>
              <a:ext cx="1148" cy="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01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020" y="3080"/>
              <a:ext cx="6191" cy="885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O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Java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용어 및 명령어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각각의 용어와 명령어 사용에 관해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9807" y="5305"/>
              <a:ext cx="1003" cy="100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765" y="5419"/>
              <a:ext cx="1148" cy="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02</a:t>
              </a:r>
              <a:endParaRPr lang="en-US" altLang="zh-CN" sz="260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1020" y="4915"/>
              <a:ext cx="6191" cy="885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O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MVC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패턴 및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CRUD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코드의 응용과 프로그램을 만드는 흐름 파악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807" y="7180"/>
              <a:ext cx="1003" cy="10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765" y="7294"/>
              <a:ext cx="1148" cy="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03</a:t>
              </a:r>
              <a:endParaRPr lang="en-US" altLang="zh-CN" sz="260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020" y="6790"/>
              <a:ext cx="6191" cy="885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추가적인 기능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수업시간에 배우지 않고 직접 검색 및 코드 응용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자바를 활용하여 상품 판매사이트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참고 사이트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</a:t>
                </a:r>
                <a:r>
                  <a:rPr lang="en-US" altLang="ko-KR" sz="1400" dirty="0">
                    <a:latin typeface="NanumGothic"/>
                  </a:rPr>
                  <a:t>https://pethug.kr/index.html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97255" y="680085"/>
            <a:ext cx="9036453" cy="5346642"/>
            <a:chOff x="897255" y="680085"/>
            <a:chExt cx="9036453" cy="5346642"/>
          </a:xfrm>
        </p:grpSpPr>
        <p:grpSp>
          <p:nvGrpSpPr>
            <p:cNvPr id="10" name="组合 9"/>
            <p:cNvGrpSpPr/>
            <p:nvPr/>
          </p:nvGrpSpPr>
          <p:grpSpPr>
            <a:xfrm>
              <a:off x="897255" y="680085"/>
              <a:ext cx="6687186" cy="1969135"/>
              <a:chOff x="1413" y="1071"/>
              <a:chExt cx="10531" cy="3101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R" altLang="en-US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</a:t>
                </a:r>
                <a:r>
                  <a:rPr lang="ko-KO" altLang="ko-KO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 </a:t>
                </a:r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경험 요약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1455" y="3169"/>
                <a:ext cx="1003" cy="100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13" y="3283"/>
                <a:ext cx="1148" cy="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ko-KO" altLang="ko-KO" sz="2600" dirty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600" dirty="0">
                  <a:solidFill>
                    <a:schemeClr val="bg1"/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668" y="2779"/>
                <a:ext cx="6191" cy="885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ko-KO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Java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용어 및 명령어</a:t>
                </a: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각각의 용어와 명령어 사용에 관해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</p:grpSp>
        <p:sp>
          <p:nvSpPr>
            <p:cNvPr id="15" name="矩形 19"/>
            <p:cNvSpPr/>
            <p:nvPr/>
          </p:nvSpPr>
          <p:spPr>
            <a:xfrm>
              <a:off x="1694179" y="2440767"/>
              <a:ext cx="8239529" cy="35859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빠르게 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Java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및 </a:t>
              </a:r>
              <a:r>
                <a:rPr lang="en-US" altLang="ko-KR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Javascript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배운 후 프로젝트를 막 시작했을 때는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각 용어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메소드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클래스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매개변수 등등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대한 정의를 정확히 인지 하지 못했었습니다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 프로젝트를 함으로써 각각의 용어에 대해 다시 한번 복습을 하게 되면서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코드를 따라 써보고 또 이해하고 응용하면서 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보다 나은 실력을 가지게 되었습니다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8475239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97255" y="680085"/>
            <a:ext cx="9036453" cy="5346642"/>
            <a:chOff x="897255" y="680085"/>
            <a:chExt cx="9036453" cy="5346642"/>
          </a:xfrm>
        </p:grpSpPr>
        <p:grpSp>
          <p:nvGrpSpPr>
            <p:cNvPr id="10" name="组合 9"/>
            <p:cNvGrpSpPr/>
            <p:nvPr/>
          </p:nvGrpSpPr>
          <p:grpSpPr>
            <a:xfrm>
              <a:off x="897255" y="680085"/>
              <a:ext cx="6687186" cy="1969135"/>
              <a:chOff x="1413" y="1071"/>
              <a:chExt cx="10531" cy="3101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R" altLang="en-US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</a:t>
                </a:r>
                <a:r>
                  <a:rPr lang="ko-KO" altLang="ko-KO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 </a:t>
                </a:r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경험 요약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1455" y="3169"/>
                <a:ext cx="1003" cy="100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13" y="3283"/>
                <a:ext cx="1148" cy="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ko-KO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</a:t>
                </a:r>
                <a:r>
                  <a:rPr lang="en-US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2</a:t>
                </a:r>
                <a:endParaRPr lang="en-US" altLang="zh-CN" sz="2600" dirty="0">
                  <a:solidFill>
                    <a:schemeClr val="bg1"/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668" y="2779"/>
                <a:ext cx="6191" cy="885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ko-KO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MVC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패턴 및 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CRUD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코드의 응용과 프로그램을 만드는 흐름 파악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</p:grpSp>
        <p:sp>
          <p:nvSpPr>
            <p:cNvPr id="15" name="矩形 19"/>
            <p:cNvSpPr/>
            <p:nvPr/>
          </p:nvSpPr>
          <p:spPr>
            <a:xfrm>
              <a:off x="1694179" y="2440767"/>
              <a:ext cx="8239529" cy="35859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머리 속에 자리잡은 개념들을 정리하며 코드를 어떻게 짜야 하는지 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프로그램을 만들 때의 흐름을 파악 하기까지 시간이 걸렸습니다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처음 직접 프로그램을 만들기는 보기보다 막연하고 어디서부터 시작할 지 감을 잡지 못했지만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강사님이 들어준 예시 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‘</a:t>
              </a:r>
              <a:r>
                <a:rPr lang="ko-KR" altLang="en-US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포츈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쿠키 앱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‘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을 반복적으로 만들다 보니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코드 간의 관계와 전체적인 흐름이 보이며 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MVC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패턴과 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CRUD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이해하게 되었습니다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반복 숙달 후 기존 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‘</a:t>
              </a:r>
              <a:r>
                <a:rPr lang="ko-KR" altLang="en-US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포츈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쿠기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앱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’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에 추가 기능을 넣어 보다 나은 앱을 최종으로 만들고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프로젝트를 시작했습니다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203299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97255" y="680085"/>
            <a:ext cx="9036453" cy="5346642"/>
            <a:chOff x="897255" y="680085"/>
            <a:chExt cx="9036453" cy="5346642"/>
          </a:xfrm>
        </p:grpSpPr>
        <p:grpSp>
          <p:nvGrpSpPr>
            <p:cNvPr id="10" name="组合 9"/>
            <p:cNvGrpSpPr/>
            <p:nvPr/>
          </p:nvGrpSpPr>
          <p:grpSpPr>
            <a:xfrm>
              <a:off x="897255" y="680085"/>
              <a:ext cx="6687186" cy="1969135"/>
              <a:chOff x="1413" y="1071"/>
              <a:chExt cx="10531" cy="3101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R" altLang="en-US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</a:t>
                </a:r>
                <a:r>
                  <a:rPr lang="ko-KO" altLang="ko-KO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 </a:t>
                </a:r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경험 요약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1455" y="3169"/>
                <a:ext cx="1003" cy="100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13" y="3283"/>
                <a:ext cx="1148" cy="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ko-KO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</a:t>
                </a:r>
                <a:r>
                  <a:rPr lang="en-US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2</a:t>
                </a:r>
                <a:endParaRPr lang="en-US" altLang="zh-CN" sz="2600" dirty="0">
                  <a:solidFill>
                    <a:schemeClr val="bg1"/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668" y="2779"/>
                <a:ext cx="6191" cy="885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추가적인 기능</a:t>
                </a: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수업시간에 배우지 않고 직접 검색 및 코드 응용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</p:grpSp>
        <p:sp>
          <p:nvSpPr>
            <p:cNvPr id="15" name="矩形 19"/>
            <p:cNvSpPr/>
            <p:nvPr/>
          </p:nvSpPr>
          <p:spPr>
            <a:xfrm>
              <a:off x="1694179" y="2440767"/>
              <a:ext cx="8239529" cy="35859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 프로젝트에서 예제 프로그램에서 나오지 않은 기능들을 구현하기 위해 검색은 필수 였습니다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추가하는 기능은</a:t>
              </a: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342900" indent="-342900" algn="l">
                <a:lnSpc>
                  <a:spcPct val="120000"/>
                </a:lnSpc>
                <a:buAutoNum type="arabicPeriod"/>
              </a:pP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342900" indent="-342900" algn="l">
                <a:lnSpc>
                  <a:spcPct val="120000"/>
                </a:lnSpc>
                <a:buAutoNum type="arabicPeriod"/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메뉴 선택 시 정수가 아닌 값을 입력 했을 때 예외 발생 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–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예외 처리 필요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342900" indent="-342900" algn="l">
                <a:lnSpc>
                  <a:spcPct val="120000"/>
                </a:lnSpc>
                <a:buAutoNum type="arabicPeriod"/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파일로 저장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342900" indent="-342900" algn="l">
                <a:lnSpc>
                  <a:spcPct val="120000"/>
                </a:lnSpc>
                <a:buAutoNum type="arabicPeriod"/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모든 기능들은 코드를 직접 수정이 아니라 콘솔 메뉴에서 되어야 한다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342900" indent="-342900" algn="l">
                <a:lnSpc>
                  <a:spcPct val="120000"/>
                </a:lnSpc>
                <a:buAutoNum type="arabicPeriod"/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수정 기능에서는 취소 메뉴도 만들면 좋다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3808730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97255" y="680085"/>
            <a:ext cx="9036453" cy="5346642"/>
            <a:chOff x="897255" y="680085"/>
            <a:chExt cx="9036453" cy="5346642"/>
          </a:xfrm>
        </p:grpSpPr>
        <p:grpSp>
          <p:nvGrpSpPr>
            <p:cNvPr id="10" name="组合 9"/>
            <p:cNvGrpSpPr/>
            <p:nvPr/>
          </p:nvGrpSpPr>
          <p:grpSpPr>
            <a:xfrm>
              <a:off x="897255" y="680085"/>
              <a:ext cx="6687186" cy="1969135"/>
              <a:chOff x="1413" y="1071"/>
              <a:chExt cx="10531" cy="3101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R" altLang="en-US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</a:t>
                </a:r>
                <a:r>
                  <a:rPr lang="ko-KO" altLang="ko-KO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 </a:t>
                </a:r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경험 요약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1455" y="3169"/>
                <a:ext cx="1003" cy="100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13" y="3283"/>
                <a:ext cx="1148" cy="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ko-KO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</a:t>
                </a:r>
                <a:r>
                  <a:rPr lang="en-US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2</a:t>
                </a:r>
                <a:endParaRPr lang="en-US" altLang="zh-CN" sz="2600" dirty="0">
                  <a:solidFill>
                    <a:schemeClr val="bg1"/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668" y="2779"/>
                <a:ext cx="6191" cy="885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추가적인 기능</a:t>
                </a: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수업시간에 배우지 않고 직접 검색 및 코드 응용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</p:grpSp>
        <p:sp>
          <p:nvSpPr>
            <p:cNvPr id="15" name="矩形 19"/>
            <p:cNvSpPr/>
            <p:nvPr/>
          </p:nvSpPr>
          <p:spPr>
            <a:xfrm>
              <a:off x="1694179" y="2440767"/>
              <a:ext cx="8239529" cy="35859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예외 처리 발생시 무한 루프에 빠져 프로그램 강제 종료가 일상이었습니다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try-catch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문을 통해서 각 각의  상황을 생각하며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절대 에러가 나지 않는 경우의 수를 헤아려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코드를 만들었습니다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5466" y="3537411"/>
              <a:ext cx="4291863" cy="236462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62527522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97255" y="680085"/>
            <a:ext cx="9036453" cy="5346642"/>
            <a:chOff x="897255" y="680085"/>
            <a:chExt cx="9036453" cy="5346642"/>
          </a:xfrm>
        </p:grpSpPr>
        <p:grpSp>
          <p:nvGrpSpPr>
            <p:cNvPr id="10" name="组合 9"/>
            <p:cNvGrpSpPr/>
            <p:nvPr/>
          </p:nvGrpSpPr>
          <p:grpSpPr>
            <a:xfrm>
              <a:off x="897255" y="680085"/>
              <a:ext cx="6687186" cy="1969135"/>
              <a:chOff x="1413" y="1071"/>
              <a:chExt cx="10531" cy="3101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R" altLang="en-US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</a:t>
                </a:r>
                <a:r>
                  <a:rPr lang="ko-KO" altLang="ko-KO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 </a:t>
                </a:r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경험 요약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1455" y="3169"/>
                <a:ext cx="1003" cy="100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13" y="3283"/>
                <a:ext cx="1148" cy="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ko-KO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</a:t>
                </a:r>
                <a:r>
                  <a:rPr lang="en-US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2</a:t>
                </a:r>
                <a:endParaRPr lang="en-US" altLang="zh-CN" sz="2600" dirty="0">
                  <a:solidFill>
                    <a:schemeClr val="bg1"/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668" y="2779"/>
                <a:ext cx="6191" cy="885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추가적인 기능</a:t>
                </a: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수업시간에 배우지 않고 직접 검색 및 코드 응용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</p:grpSp>
        <p:sp>
          <p:nvSpPr>
            <p:cNvPr id="15" name="矩形 19"/>
            <p:cNvSpPr/>
            <p:nvPr/>
          </p:nvSpPr>
          <p:spPr>
            <a:xfrm>
              <a:off x="1694179" y="2440767"/>
              <a:ext cx="8239529" cy="35859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파일로 저장 및 불러오기에 관해서는 배경지식이 하나도 없었기에 다른 사람의 코드를 따라 적어보며 코드를 이해하고 응용하였습니다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원래는 인터페이스를 구현하는 저장소 클래스에서 파일 하나 </a:t>
              </a:r>
              <a:r>
                <a:rPr lang="ko-KR" altLang="en-US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하나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코드를 다 </a:t>
              </a:r>
              <a:r>
                <a:rPr lang="ko-KR" altLang="en-US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적어주다가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똑같은 코드들을 반복적으로 적다 보니 보기도 힘들고 불필요한 작업이라는 생각이 들었습니다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그래서 파일을 읽어주고 저장하는 클래스를 따로 만들자 라는 생각에 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나온 클래스가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en-US" altLang="ko-KR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FileReadWrite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클래스입니다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여기에 파일을 읽어주는 </a:t>
              </a:r>
              <a:r>
                <a:rPr lang="ko-KR" altLang="en-US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메소드와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저장하는 </a:t>
              </a:r>
              <a:r>
                <a:rPr lang="ko-KR" altLang="en-US" sz="15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메소드를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만들어주고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저장소 클래스에서 호출하여 사용하였습니다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39744817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97255" y="680085"/>
            <a:ext cx="9036453" cy="5346642"/>
            <a:chOff x="897255" y="680085"/>
            <a:chExt cx="9036453" cy="5346642"/>
          </a:xfrm>
        </p:grpSpPr>
        <p:grpSp>
          <p:nvGrpSpPr>
            <p:cNvPr id="10" name="组合 9"/>
            <p:cNvGrpSpPr/>
            <p:nvPr/>
          </p:nvGrpSpPr>
          <p:grpSpPr>
            <a:xfrm>
              <a:off x="897255" y="680085"/>
              <a:ext cx="6687186" cy="1969135"/>
              <a:chOff x="1413" y="1071"/>
              <a:chExt cx="10531" cy="3101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R" altLang="en-US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</a:t>
                </a:r>
                <a:r>
                  <a:rPr lang="ko-KO" altLang="ko-KO" sz="3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 </a:t>
                </a:r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경험 요약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1455" y="3169"/>
                <a:ext cx="1003" cy="100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13" y="3283"/>
                <a:ext cx="1148" cy="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ko-KO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</a:t>
                </a:r>
                <a:r>
                  <a:rPr lang="en-US" altLang="ko-KO" sz="2600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2</a:t>
                </a:r>
                <a:endParaRPr lang="en-US" altLang="zh-CN" sz="2600" dirty="0">
                  <a:solidFill>
                    <a:schemeClr val="bg1"/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668" y="2779"/>
                <a:ext cx="6191" cy="885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추가적인 기능</a:t>
                </a: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수업시간에 배우지 않고 직접 검색 및 코드 응용</a:t>
                </a:r>
                <a:endPara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</p:grpSp>
        <p:sp>
          <p:nvSpPr>
            <p:cNvPr id="15" name="矩形 19"/>
            <p:cNvSpPr/>
            <p:nvPr/>
          </p:nvSpPr>
          <p:spPr>
            <a:xfrm>
              <a:off x="1694179" y="2440767"/>
              <a:ext cx="8239529" cy="35859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3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번과 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4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번은 앞 프로그램 소개에서 보여드린 것처럼 최대한 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MVC </a:t>
              </a: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패턴을 생각하며 보다 나은 코드가 무엇일까 생각하며 프로그램을 만들었습니다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만들다가 더 나은 방법이 있다면 만든 코드를 다시 지우고 만들기를 반복하며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 패턴을 찾아 나갔습니다</a:t>
              </a:r>
              <a:r>
                <a:rPr lang="en-US" altLang="ko-KR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</a:pPr>
              <a:endPara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74355435"/>
      </p:ext>
    </p:extLst>
  </p:cSld>
  <p:clrMapOvr>
    <a:masterClrMapping/>
  </p:clrMapOvr>
  <p:transition advTm="2000">
    <p:comb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04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398"/>
                <a:ext cx="9921" cy="1576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5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앞으로의 작업 계획</a:t>
                </a:r>
                <a:endParaRPr lang="zh-CN" altLang="en-US" sz="8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아쉬웠던 부분이나 조금 더 공부하고 싶었던 부분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38250" y="741045"/>
            <a:ext cx="10141587" cy="3962399"/>
            <a:chOff x="1950" y="1167"/>
            <a:chExt cx="15971" cy="6240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167"/>
              <a:ext cx="4688" cy="76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2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앞으로의 작업 계획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271"/>
            <p:cNvSpPr txBox="1"/>
            <p:nvPr/>
          </p:nvSpPr>
          <p:spPr>
            <a:xfrm>
              <a:off x="1950" y="3392"/>
              <a:ext cx="15971" cy="401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용어들과 명령어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코드 들을 알아가는 부분에서 아직 완벽하게 이해하지 못한 코드 들이 있습니다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아쉽게도 이번 프로젝트에서 사용해보지 못한 코드들이며 조금 더 공부해보고 응용해볼 예정입니다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수업 당시에는 기본베이스도 없어서 이해하지 못한 케이스라 다음 프로젝트는 조금 더 개발자가 만든 코드에 가까운 </a:t>
              </a:r>
              <a:endPara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프로그램을 만들지 않을까 생각합니다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</p:txBody>
        </p:sp>
        <p:sp>
          <p:nvSpPr>
            <p:cNvPr id="2" name="TextBox 274"/>
            <p:cNvSpPr txBox="1"/>
            <p:nvPr/>
          </p:nvSpPr>
          <p:spPr>
            <a:xfrm>
              <a:off x="1950" y="2487"/>
              <a:ext cx="4952" cy="1454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ko-KR" altLang="en-US" sz="2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아쉬웠던 부분</a:t>
              </a:r>
              <a:endPara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35" y="635"/>
            <a:ext cx="12192000" cy="6915150"/>
            <a:chOff x="635" y="635"/>
            <a:chExt cx="12192000" cy="6915150"/>
          </a:xfrm>
        </p:grpSpPr>
        <p:grpSp>
          <p:nvGrpSpPr>
            <p:cNvPr id="4" name="组合 3"/>
            <p:cNvGrpSpPr/>
            <p:nvPr/>
          </p:nvGrpSpPr>
          <p:grpSpPr>
            <a:xfrm>
              <a:off x="635" y="635"/>
              <a:ext cx="12192000" cy="6915150"/>
              <a:chOff x="1" y="1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156" y="-4154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905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감사합니다</a:t>
                </a:r>
                <a:r>
                  <a:rPr lang="en-US" altLang="ko-KR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.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41"/>
              <p:cNvSpPr txBox="1"/>
              <p:nvPr/>
            </p:nvSpPr>
            <p:spPr>
              <a:xfrm>
                <a:off x="1741" y="5384"/>
                <a:ext cx="10831" cy="245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여정모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이메일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minawa_55@naver.com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전화번호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010-2682-4768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기록 저장 블로그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  <a:hlinkClick r:id="rId4"/>
                  </a:rPr>
                  <a:t>https://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  <a:hlinkClick r:id="rId4"/>
                  </a:rPr>
                  <a:t>blog.naver.com/kmo_blog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깃 허브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: https://github.com/PungFackMo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24" name="圆角矩形 6"/>
            <p:cNvSpPr/>
            <p:nvPr/>
          </p:nvSpPr>
          <p:spPr>
            <a:xfrm>
              <a:off x="1216025" y="5081905"/>
              <a:ext cx="2169795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dist"/>
              <a:r>
                <a:rPr lang="ko-KR" altLang="en-US" sz="1100" b="1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객체지향 프로그래밍 수업 평가</a:t>
              </a:r>
              <a:endParaRPr lang="zh-CN" sz="1600" b="1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7" name="等腰三角形 8"/>
            <p:cNvSpPr/>
            <p:nvPr/>
          </p:nvSpPr>
          <p:spPr>
            <a:xfrm rot="5400000">
              <a:off x="3530600" y="5128895"/>
              <a:ext cx="358775" cy="30924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48874" y="5098216"/>
              <a:ext cx="30267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>
                  <a:solidFill>
                    <a:srgbClr val="000000"/>
                  </a:solidFill>
                  <a:latin typeface="NanumGothic"/>
                </a:rPr>
                <a:t>4/8~4/16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23898" y="680085"/>
            <a:ext cx="10323830" cy="5454015"/>
            <a:chOff x="723898" y="680085"/>
            <a:chExt cx="10323830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323830" cy="5454015"/>
              <a:chOff x="1140" y="1071"/>
              <a:chExt cx="16258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477" y="5596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ko-KO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Eclipse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통해 실제 페이지를 보고 어떤 기능이 있는지 참고하여 자바에서 기능을 구현했습니다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452"/>
                <a:ext cx="3983" cy="465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3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실제 참고한 펫 용품 사이트</a:t>
                </a:r>
                <a:endPara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2602" cy="537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사이트를 참고하여 자바에서 기능 구현</a:t>
                </a:r>
                <a:endPara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759" y="5020"/>
                <a:ext cx="1200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128" y="1920935"/>
              <a:ext cx="5355725" cy="396863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20445" y="488887"/>
            <a:ext cx="9979025" cy="5953131"/>
            <a:chOff x="1020445" y="488887"/>
            <a:chExt cx="9979025" cy="5953131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4607560" y="488887"/>
              <a:ext cx="2976880" cy="6096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5858510" y="1230567"/>
              <a:ext cx="474345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1020445" y="2475167"/>
              <a:ext cx="3185795" cy="3193415"/>
              <a:chOff x="2126" y="3862"/>
              <a:chExt cx="5017" cy="5029"/>
            </a:xfrm>
          </p:grpSpPr>
          <p:sp>
            <p:nvSpPr>
              <p:cNvPr id="2" name="泪滴形 1"/>
              <p:cNvSpPr/>
              <p:nvPr/>
            </p:nvSpPr>
            <p:spPr>
              <a:xfrm>
                <a:off x="2126" y="6465"/>
                <a:ext cx="2426" cy="2426"/>
              </a:xfrm>
              <a:prstGeom prst="teardrop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3" name="泪滴形 2"/>
              <p:cNvSpPr/>
              <p:nvPr/>
            </p:nvSpPr>
            <p:spPr>
              <a:xfrm flipH="1">
                <a:off x="4717" y="6465"/>
                <a:ext cx="2426" cy="2426"/>
              </a:xfrm>
              <a:prstGeom prst="teardrop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1" name="泪滴形 10"/>
              <p:cNvSpPr/>
              <p:nvPr/>
            </p:nvSpPr>
            <p:spPr>
              <a:xfrm flipV="1">
                <a:off x="2126" y="3862"/>
                <a:ext cx="2426" cy="2426"/>
              </a:xfrm>
              <a:prstGeom prst="teardrop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2" name="泪滴形 11"/>
              <p:cNvSpPr/>
              <p:nvPr/>
            </p:nvSpPr>
            <p:spPr>
              <a:xfrm flipH="1" flipV="1">
                <a:off x="4717" y="3862"/>
                <a:ext cx="2426" cy="2426"/>
              </a:xfrm>
              <a:prstGeom prst="teardrop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4690745" y="1655382"/>
              <a:ext cx="636905" cy="636905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64075" y="1727772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01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690745" y="2485962"/>
              <a:ext cx="636905" cy="636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664075" y="2558352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02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690745" y="4147122"/>
              <a:ext cx="636905" cy="636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64075" y="4219512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04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690745" y="3316542"/>
              <a:ext cx="636905" cy="636905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64075" y="3388932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03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pic>
          <p:nvPicPr>
            <p:cNvPr id="46" name="图形 2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:embed="rId4"/>
                </a:ext>
              </a:extLst>
            </a:blip>
            <a:stretch>
              <a:fillRect/>
            </a:stretch>
          </p:blipFill>
          <p:spPr>
            <a:xfrm>
              <a:off x="3124200" y="2934272"/>
              <a:ext cx="622935" cy="622935"/>
            </a:xfrm>
            <a:prstGeom prst="rect">
              <a:avLst/>
            </a:prstGeom>
          </p:spPr>
        </p:pic>
        <p:pic>
          <p:nvPicPr>
            <p:cNvPr id="47" name="图形 2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:embed="rId6"/>
                </a:ext>
              </a:extLst>
            </a:blip>
            <a:stretch>
              <a:fillRect/>
            </a:stretch>
          </p:blipFill>
          <p:spPr>
            <a:xfrm>
              <a:off x="1511935" y="3000312"/>
              <a:ext cx="556895" cy="556895"/>
            </a:xfrm>
            <a:prstGeom prst="rect">
              <a:avLst/>
            </a:prstGeom>
          </p:spPr>
        </p:pic>
        <p:pic>
          <p:nvPicPr>
            <p:cNvPr id="48" name="图形 2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:embed="rId8"/>
                </a:ext>
              </a:extLst>
            </a:blip>
            <a:stretch>
              <a:fillRect/>
            </a:stretch>
          </p:blipFill>
          <p:spPr>
            <a:xfrm>
              <a:off x="1511935" y="4587177"/>
              <a:ext cx="622935" cy="622935"/>
            </a:xfrm>
            <a:prstGeom prst="rect">
              <a:avLst/>
            </a:prstGeom>
          </p:spPr>
        </p:pic>
        <p:pic>
          <p:nvPicPr>
            <p:cNvPr id="49" name="图形 28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r:embed="rId10"/>
                </a:ext>
              </a:extLst>
            </a:blip>
            <a:stretch>
              <a:fillRect/>
            </a:stretch>
          </p:blipFill>
          <p:spPr>
            <a:xfrm>
              <a:off x="3124200" y="4561777"/>
              <a:ext cx="648335" cy="648335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480050" y="2498027"/>
              <a:ext cx="5519420" cy="685800"/>
            </a:xfrm>
            <a:prstGeom prst="rect">
              <a:avLst/>
            </a:prstGeom>
          </p:spPr>
          <p:txBody>
            <a:bodyPr wrap="square">
              <a:normAutofit fontScale="92500"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sz="1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장바구니</a:t>
              </a:r>
              <a:endPara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상품을 바로 구매하지 않고 장바구니에 보관했다가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장바구니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메뉴에서 전체 구매하는 기능 구현</a:t>
              </a:r>
              <a:endParaRPr lang="zh-CN" altLang="en-US" sz="1100" dirty="0">
                <a:cs typeface="思源宋体" panose="02020400000000000000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80050" y="1663637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상품 카테고리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카테고리 별로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.txt 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파일 내에 저장된 내용을 가져와 보여주는 기능 구현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480050" y="4155377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로그인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/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로그아웃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/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회원가입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파일 내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.txt 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파일에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ID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와 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PW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저장하고 가져와 로그인 하는 기능 구현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480050" y="3326702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상품 구매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선택한 상품을 바로 구매 하고 구매영수증이 나오는 기능 구현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6" name="椭圆 38"/>
            <p:cNvSpPr/>
            <p:nvPr/>
          </p:nvSpPr>
          <p:spPr>
            <a:xfrm>
              <a:off x="4693516" y="5805113"/>
              <a:ext cx="636905" cy="636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27" name="文本框 40"/>
            <p:cNvSpPr txBox="1"/>
            <p:nvPr/>
          </p:nvSpPr>
          <p:spPr>
            <a:xfrm>
              <a:off x="4666846" y="5877503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</a:t>
              </a:r>
              <a:r>
                <a:rPr lang="en-US" altLang="ko-KO" sz="26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6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28" name="椭圆 42"/>
            <p:cNvSpPr/>
            <p:nvPr/>
          </p:nvSpPr>
          <p:spPr>
            <a:xfrm>
              <a:off x="4693516" y="4974533"/>
              <a:ext cx="636905" cy="636905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29" name="文本框 44"/>
            <p:cNvSpPr txBox="1"/>
            <p:nvPr/>
          </p:nvSpPr>
          <p:spPr>
            <a:xfrm>
              <a:off x="4666846" y="5046923"/>
              <a:ext cx="728980" cy="49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rtlCol="0">
              <a:normAutofit/>
            </a:bodyPr>
            <a:lstStyle/>
            <a:p>
              <a:pPr algn="ctr"/>
              <a:r>
                <a:rPr lang="ko-KO" altLang="ko-KO" sz="26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0</a:t>
              </a:r>
              <a:r>
                <a:rPr lang="en-US" altLang="ko-KO" sz="26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5</a:t>
              </a:r>
              <a:endParaRPr lang="en-US" altLang="zh-CN" sz="2600" dirty="0">
                <a:solidFill>
                  <a:schemeClr val="bg1"/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34" name="矩形 20"/>
            <p:cNvSpPr/>
            <p:nvPr/>
          </p:nvSpPr>
          <p:spPr>
            <a:xfrm>
              <a:off x="5480050" y="4981084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관리자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ID &amp;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관리자 메뉴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관리자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ID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따로 만들고 관리자로 로그인 했을 시에 관리자 메뉴가 보이는 기능 구현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  <p:sp>
          <p:nvSpPr>
            <p:cNvPr id="38" name="矩形 20"/>
            <p:cNvSpPr/>
            <p:nvPr/>
          </p:nvSpPr>
          <p:spPr>
            <a:xfrm>
              <a:off x="5480050" y="5815590"/>
              <a:ext cx="5519420" cy="61531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상품 수정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&amp;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삭제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관리자로 로그인 했을 시 상품을 수정 및 삭제 할 수 있는 기능 구현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/>
                <a:ea typeface="思源宋体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O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MVC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패턴과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CRUD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및 사용한 코드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프로그램 소개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27"/>
          <p:cNvSpPr/>
          <p:nvPr/>
        </p:nvSpPr>
        <p:spPr>
          <a:xfrm>
            <a:off x="5447681" y="3211729"/>
            <a:ext cx="684338" cy="6843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" panose="02020400000000000000" charset="-122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9977" y="756285"/>
            <a:ext cx="10548468" cy="5906139"/>
            <a:chOff x="1069977" y="756285"/>
            <a:chExt cx="10548468" cy="5906139"/>
          </a:xfrm>
        </p:grpSpPr>
        <p:sp>
          <p:nvSpPr>
            <p:cNvPr id="41" name="文本框 18"/>
            <p:cNvSpPr txBox="1"/>
            <p:nvPr/>
          </p:nvSpPr>
          <p:spPr>
            <a:xfrm>
              <a:off x="1069977" y="2402840"/>
              <a:ext cx="6724014" cy="594995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MVC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패턴은 디자인 패턴 중 하나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※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어떤 특정한 역할들에 대해 역할 분담을 할 때 가이드라인을 제시하는 방법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思源宋体" panose="02020400000000000000" charset="-122"/>
                <a:sym typeface="+mn-e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190802" y="4060829"/>
              <a:ext cx="6718299" cy="2601595"/>
              <a:chOff x="7308" y="5387"/>
              <a:chExt cx="10580" cy="4097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8097" y="5387"/>
                <a:ext cx="1597" cy="15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1799" y="5387"/>
                <a:ext cx="1597" cy="15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5501" y="5387"/>
                <a:ext cx="1597" cy="15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35" name="Docer Falling Dust PPT demo 13"/>
              <p:cNvSpPr txBox="1"/>
              <p:nvPr/>
            </p:nvSpPr>
            <p:spPr>
              <a:xfrm>
                <a:off x="7308" y="7965"/>
                <a:ext cx="3175" cy="1519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어플리케이션의 정보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데이터를 나타냅니다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zh-CN" altLang="en-US" sz="1200" dirty="0"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9" name="Docer Falling Dust PPT demo 13"/>
              <p:cNvSpPr txBox="1"/>
              <p:nvPr/>
            </p:nvSpPr>
            <p:spPr>
              <a:xfrm>
                <a:off x="11010" y="7965"/>
                <a:ext cx="3175" cy="1519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데이터와 사용자 인터페이스 요소들을 잇는 다리역할을 합니다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zh-CN" altLang="en-US" sz="1200" dirty="0"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0" name="Docer Falling Dust PPT demo 13"/>
              <p:cNvSpPr txBox="1"/>
              <p:nvPr/>
            </p:nvSpPr>
            <p:spPr>
              <a:xfrm>
                <a:off x="14713" y="7965"/>
                <a:ext cx="3175" cy="1519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O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Input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텍스트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체크박스 항목 등과 같은 사용자 인터페이스 요소를 나타냅니다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zh-CN" altLang="en-US" sz="1200" dirty="0">
                  <a:cs typeface="思源宋体" panose="02020400000000000000" charset="-122"/>
                </a:endParaRPr>
              </a:p>
            </p:txBody>
          </p:sp>
        </p:grpSp>
        <p:pic>
          <p:nvPicPr>
            <p:cNvPr id="1026" name="Picture 2" descr="https://mblogthumb-phinf.pstatic.net/MjAxNzAzMjVfMTM0/MDAxNDkwNDQyNDI5OTAy.MUksll6Y9SzelJjmGW6zXOlPebJKOft3OhcnmhrcmTgg.4g4FxlhwEpgxp8kGXJVLf2LHlrRJhP7NqR7LJew8tL0g.PNG.jhc9639/ModelViewControllerDiagram.png?type=w8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724" y="1605651"/>
              <a:ext cx="3820721" cy="1746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7"/>
            <p:cNvSpPr txBox="1"/>
            <p:nvPr/>
          </p:nvSpPr>
          <p:spPr>
            <a:xfrm>
              <a:off x="1691817" y="4398821"/>
              <a:ext cx="1014095" cy="33810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Model</a:t>
              </a:r>
              <a:endParaRPr lang="zh-CN" altLang="en-US" sz="1500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1" name="文本框 17"/>
            <p:cNvSpPr txBox="1"/>
            <p:nvPr/>
          </p:nvSpPr>
          <p:spPr>
            <a:xfrm>
              <a:off x="3948548" y="4405803"/>
              <a:ext cx="1200843" cy="33810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controller</a:t>
              </a:r>
              <a:endParaRPr lang="zh-CN" altLang="en-US" sz="1500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2" name="文本框 17"/>
            <p:cNvSpPr txBox="1"/>
            <p:nvPr/>
          </p:nvSpPr>
          <p:spPr>
            <a:xfrm>
              <a:off x="6392721" y="4398820"/>
              <a:ext cx="1014095" cy="33810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view</a:t>
              </a:r>
              <a:endParaRPr lang="zh-CN" altLang="en-US" sz="1500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4" name="위로 구부러진 화살표 13"/>
            <p:cNvSpPr/>
            <p:nvPr/>
          </p:nvSpPr>
          <p:spPr>
            <a:xfrm>
              <a:off x="4939088" y="5061886"/>
              <a:ext cx="1664571" cy="47916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위로 구부러진 화살표 28"/>
            <p:cNvSpPr/>
            <p:nvPr/>
          </p:nvSpPr>
          <p:spPr>
            <a:xfrm>
              <a:off x="2494944" y="5061886"/>
              <a:ext cx="1664571" cy="47916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위로 구부러진 화살표 31"/>
            <p:cNvSpPr/>
            <p:nvPr/>
          </p:nvSpPr>
          <p:spPr>
            <a:xfrm rot="10800000">
              <a:off x="2494944" y="3659842"/>
              <a:ext cx="1664571" cy="47916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文本框 17"/>
            <p:cNvSpPr txBox="1"/>
            <p:nvPr/>
          </p:nvSpPr>
          <p:spPr>
            <a:xfrm>
              <a:off x="5373145" y="3448687"/>
              <a:ext cx="833410" cy="27786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User</a:t>
              </a:r>
              <a:endParaRPr lang="zh-CN" altLang="en-US" sz="1500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16" name="위로 구부러진 화살표 15"/>
            <p:cNvSpPr/>
            <p:nvPr/>
          </p:nvSpPr>
          <p:spPr>
            <a:xfrm rot="13500000">
              <a:off x="6132814" y="3278827"/>
              <a:ext cx="952209" cy="45269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위로 구부러진 화살표 35"/>
            <p:cNvSpPr/>
            <p:nvPr/>
          </p:nvSpPr>
          <p:spPr>
            <a:xfrm rot="8100000">
              <a:off x="4462354" y="3291864"/>
              <a:ext cx="952209" cy="45269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39" name="直接连接符 7"/>
            <p:cNvCxnSpPr/>
            <p:nvPr/>
          </p:nvCxnSpPr>
          <p:spPr>
            <a:xfrm>
              <a:off x="5858512" y="1421765"/>
              <a:ext cx="474345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17"/>
            <p:cNvSpPr txBox="1"/>
            <p:nvPr/>
          </p:nvSpPr>
          <p:spPr>
            <a:xfrm>
              <a:off x="1069977" y="2070100"/>
              <a:ext cx="3774440" cy="33528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MVC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패턴이란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?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00762" y="756285"/>
            <a:ext cx="10263504" cy="4735830"/>
            <a:chOff x="1000762" y="756285"/>
            <a:chExt cx="10263504" cy="4735830"/>
          </a:xfrm>
        </p:grpSpPr>
        <p:grpSp>
          <p:nvGrpSpPr>
            <p:cNvPr id="2" name="组合 1"/>
            <p:cNvGrpSpPr/>
            <p:nvPr/>
          </p:nvGrpSpPr>
          <p:grpSpPr>
            <a:xfrm>
              <a:off x="1000762" y="756285"/>
              <a:ext cx="10263504" cy="4735830"/>
              <a:chOff x="1576" y="1191"/>
              <a:chExt cx="16163" cy="7458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685" y="3260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/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CRUD</a:t>
                </a:r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란</a:t>
                </a:r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?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685" y="3784"/>
                <a:ext cx="10589" cy="937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Create, Read, Update, Delete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의 약어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※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시스템에서 기본적인 데이터 관리 기능을 의미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6838" y="5387"/>
                <a:ext cx="1581" cy="15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1295" y="5398"/>
                <a:ext cx="1597" cy="15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5353" y="5398"/>
                <a:ext cx="1597" cy="15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35" name="Docer Falling Dust PPT demo 13"/>
              <p:cNvSpPr txBox="1"/>
              <p:nvPr/>
            </p:nvSpPr>
            <p:spPr>
              <a:xfrm>
                <a:off x="6056" y="7130"/>
                <a:ext cx="3144" cy="1519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데이터를 조회한다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zh-CN" altLang="en-US" sz="1200" dirty="0"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9" name="Docer Falling Dust PPT demo 13"/>
              <p:cNvSpPr txBox="1"/>
              <p:nvPr/>
            </p:nvSpPr>
            <p:spPr>
              <a:xfrm>
                <a:off x="10506" y="7130"/>
                <a:ext cx="3175" cy="1519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기존 데이터를 수정한다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zh-CN" altLang="en-US" sz="1200" dirty="0"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0" name="Docer Falling Dust PPT demo 13"/>
              <p:cNvSpPr txBox="1"/>
              <p:nvPr/>
            </p:nvSpPr>
            <p:spPr>
              <a:xfrm>
                <a:off x="14564" y="7130"/>
                <a:ext cx="3175" cy="1519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데이터를 삭제한다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zh-CN" altLang="en-US" sz="1200" dirty="0">
                  <a:cs typeface="思源宋体" panose="02020400000000000000" charset="-122"/>
                </a:endParaRPr>
              </a:p>
            </p:txBody>
          </p:sp>
          <p:sp>
            <p:nvSpPr>
              <p:cNvPr id="30" name="椭圆 24"/>
              <p:cNvSpPr/>
              <p:nvPr/>
            </p:nvSpPr>
            <p:spPr>
              <a:xfrm>
                <a:off x="2365" y="5387"/>
                <a:ext cx="1597" cy="15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31" name="Docer Falling Dust PPT demo 13"/>
              <p:cNvSpPr txBox="1"/>
              <p:nvPr/>
            </p:nvSpPr>
            <p:spPr>
              <a:xfrm>
                <a:off x="1576" y="7130"/>
                <a:ext cx="3175" cy="1519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새로운 데이터를 생성한다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 </a:t>
                </a:r>
                <a:endParaRPr lang="zh-CN" altLang="en-US" sz="1200" dirty="0"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</p:grpSp>
        <p:sp>
          <p:nvSpPr>
            <p:cNvPr id="21" name="文本框 17"/>
            <p:cNvSpPr txBox="1"/>
            <p:nvPr/>
          </p:nvSpPr>
          <p:spPr>
            <a:xfrm>
              <a:off x="7078951" y="3765719"/>
              <a:ext cx="1200843" cy="33810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Update</a:t>
              </a:r>
              <a:endParaRPr lang="zh-CN" altLang="en-US" sz="1500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2" name="文本框 17"/>
            <p:cNvSpPr txBox="1"/>
            <p:nvPr/>
          </p:nvSpPr>
          <p:spPr>
            <a:xfrm>
              <a:off x="9749156" y="3758736"/>
              <a:ext cx="1014095" cy="33810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Delete</a:t>
              </a:r>
              <a:endParaRPr lang="zh-CN" altLang="en-US" sz="1500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35" name="文本框 17"/>
            <p:cNvSpPr txBox="1"/>
            <p:nvPr/>
          </p:nvSpPr>
          <p:spPr>
            <a:xfrm>
              <a:off x="1408402" y="3765719"/>
              <a:ext cx="1200843" cy="33810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Create</a:t>
              </a:r>
              <a:endParaRPr lang="zh-CN" altLang="en-US" sz="1500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37" name="文本框 17"/>
            <p:cNvSpPr txBox="1"/>
            <p:nvPr/>
          </p:nvSpPr>
          <p:spPr>
            <a:xfrm>
              <a:off x="4243678" y="3765719"/>
              <a:ext cx="1200843" cy="33810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NanumGothic"/>
                  <a:ea typeface="NanumGothic"/>
                  <a:cs typeface="思源宋体" panose="02020400000000000000" charset="-122"/>
                </a:rPr>
                <a:t>Read</a:t>
              </a:r>
              <a:endParaRPr lang="zh-CN" altLang="en-US" sz="1500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6671984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6739" y="756285"/>
            <a:ext cx="12015787" cy="5270500"/>
            <a:chOff x="566739" y="756285"/>
            <a:chExt cx="12015787" cy="5270500"/>
          </a:xfrm>
        </p:grpSpPr>
        <p:grpSp>
          <p:nvGrpSpPr>
            <p:cNvPr id="2" name="组合 1"/>
            <p:cNvGrpSpPr/>
            <p:nvPr/>
          </p:nvGrpSpPr>
          <p:grpSpPr>
            <a:xfrm>
              <a:off x="4607562" y="756285"/>
              <a:ext cx="7974964" cy="2499360"/>
              <a:chOff x="7256" y="1191"/>
              <a:chExt cx="12559" cy="3936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191"/>
                <a:ext cx="4688" cy="72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9226" y="3666"/>
                <a:ext cx="5944" cy="52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l"/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Main App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226" y="4190"/>
                <a:ext cx="10589" cy="937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메인 앱 실행 페이지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앱 실행 만을 담당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739" y="2327910"/>
              <a:ext cx="5027812" cy="369887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9701805"/>
      </p:ext>
    </p:ext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1361</Words>
  <Application>Microsoft Office PowerPoint</Application>
  <PresentationFormat>와이드스크린</PresentationFormat>
  <Paragraphs>309</Paragraphs>
  <Slides>38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微软雅黑</vt:lpstr>
      <vt:lpstr>NanumGothic</vt:lpstr>
      <vt:lpstr>思源宋体</vt:lpstr>
      <vt:lpstr>思源宋体 Heavy</vt:lpstr>
      <vt:lpstr>Arial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ITPS</cp:lastModifiedBy>
  <cp:revision>316</cp:revision>
  <dcterms:created xsi:type="dcterms:W3CDTF">2019-06-19T02:08:00Z</dcterms:created>
  <dcterms:modified xsi:type="dcterms:W3CDTF">2024-04-17T00:20:10Z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